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2" r:id="rId6"/>
    <p:sldId id="269" r:id="rId7"/>
    <p:sldId id="266" r:id="rId8"/>
    <p:sldId id="268" r:id="rId9"/>
    <p:sldId id="270" r:id="rId10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5AC1C2-7DD5-430F-934B-71F67DD57B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189B263-7785-4A8B-A344-A953846628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EC682E-1C2D-46F0-8F87-358A13971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EA8324-A0EF-4267-8B58-FB265DB3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07585F2-14B2-45EA-99B3-2D447B391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111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418BD2-40EC-49A5-90B7-65F74C32A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4DE674-6F92-407C-88AC-A39C79FEDF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6102EB-8115-410A-8C70-1382869A6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82695C-787A-40EE-ABCC-50A36BAD9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8EFD80-2B78-4B35-A10C-3E99E577B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1700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4A2CB2-4CCE-49DA-A7C3-777882086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D34CD3F-D1C8-410F-9480-99866C4FF1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392EF2D-FAE6-4CB6-B1CB-7A6A4B5F4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AFBC69-C6B4-4D75-961F-F8DD44058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C5C3F2-8D91-40D7-BFE6-A70DE90A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5233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532F651-F552-4C2C-9F51-4909A0E8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566B0CD-2F4F-47BF-B5F8-26F347744D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041186B-6B77-4331-B0E2-55528AD240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9E9B938-B5F0-4DC1-8FE4-0369F0AF90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4B5E92D-7662-48A6-9A61-1D5182809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EB6361-34E5-4C20-B9BD-D351491CD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6996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46A4DD-BBC8-40CC-9E9E-CDCC23629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177CF5-896E-487D-917E-D91117C2CC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6295024-6072-4A27-9846-BF7C726CB3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9240F3E-DFF8-41B0-BC03-3A2547475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A06B657-7698-4AAE-8B25-98EEBB0503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4911A81-5E4F-4134-8B99-0AEF0EF04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6713525-A5CC-4BBF-B9FB-3A679FF6D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5BDCC26-0DEA-4F89-96FF-D3F81DF93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7296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A88D23-6AB0-4A9F-B4C0-A76A26A4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3F5E5FA-BEFE-4F1D-B36C-9A5ABFA9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E83DC22-36AF-4A97-B50B-55829627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50F4C8B-353C-49FA-9B05-DA4C6CE9F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25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F8D50E14-1116-4DD4-9378-E6B32DAF0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1E1F3A2C-4F24-4146-8B37-8598BD443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E7E063-71CF-4129-B7BF-F9FA65CC1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44665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FD5F2BE-542E-4366-AF8B-BA772AE8E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44CA43-4460-49DE-A098-A47AE58675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5ED05B6-D44A-427F-AAAD-1E8885D00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4E8825A-BD36-46B4-80A1-374B6516A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B96D5A7-FBE2-4897-9363-1BB1C2DD9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210C1A3-AC8B-4026-9D7C-5DAD36E31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8173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E329EA-AFC0-43EC-B4BF-2976F656A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A4F2B3F-75D5-4FED-8C61-C9C1383EC0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53FCA31-D732-4396-A6A9-B0B55BC89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65A1FBB-AC92-42D6-A0DD-F528D6136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D72324-C48F-4493-BA6A-5CEB3A455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B15B9B-468B-4DC8-B268-7C4F9B7B2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4807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53153C-7D2D-4D61-9AC5-828E39B5E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FFBAF9D-75E0-4B22-8CDC-E989F9C0F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026B76C-8001-47AC-9883-84D75153E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9BD627E-5631-41DF-9F32-70BE780CF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17C9440-C798-47F2-992B-33492D019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4607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479A92D-6645-4261-85ED-4861D3E86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FE23E0E-6C82-4532-B2BB-002F4964A5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1C02FE6-2D65-4BCC-BE40-42890B9E0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73AA26-D1F0-4F92-9A21-3E474E3B9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4F5BA0-4E65-4A61-BE44-9F19442D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4370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9EF49B3-4892-4B40-8923-ED0950046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DDDC9BF-C81A-4F1E-8783-FA3F8B1C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C666B0-A449-40BE-AF64-162A7004A6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580D3-FB29-4A34-BA42-C67771F628E0}" type="datetimeFigureOut">
              <a:rPr lang="ko-KR" altLang="en-US" smtClean="0"/>
              <a:t>2019-06-26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DE022F-D766-42FB-93DB-E79967B45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CD64346-00DB-4A92-9581-8B4E1C2815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4CDCE-CCE9-46FD-B7CF-BAA505645A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85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0BBD09-E494-4E18-8769-A92CFEA4C1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SKB</a:t>
            </a:r>
            <a:r>
              <a:rPr lang="ko-KR" altLang="en-US" dirty="0"/>
              <a:t> </a:t>
            </a:r>
            <a:r>
              <a:rPr lang="en-US" altLang="ko-KR" dirty="0"/>
              <a:t>Serial number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8F43FD3-70BF-47AA-9E9D-02D249A225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By. ALT SH, SON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6984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6EB7ED-3253-44C9-8130-BDEEF2E8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SKB Requirement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C4485C5-F2F3-4948-BB49-B6DD7A4BE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SKB</a:t>
            </a:r>
            <a:r>
              <a:rPr lang="ko-KR" altLang="en-US" dirty="0"/>
              <a:t> </a:t>
            </a:r>
            <a:r>
              <a:rPr lang="en-US" altLang="ko-KR" dirty="0"/>
              <a:t>Serial number(= SKB Asset</a:t>
            </a:r>
            <a:r>
              <a:rPr lang="ko-KR" altLang="en-US" dirty="0"/>
              <a:t> </a:t>
            </a:r>
            <a:r>
              <a:rPr lang="en-US" altLang="ko-KR" dirty="0"/>
              <a:t>number) requirement.</a:t>
            </a:r>
          </a:p>
          <a:p>
            <a:r>
              <a:rPr lang="en-US" altLang="ko-KR" dirty="0"/>
              <a:t>This requirement is mandatory for SKB</a:t>
            </a:r>
          </a:p>
          <a:p>
            <a:pPr marL="914400" lvl="1" indent="-457200">
              <a:buAutoNum type="arabicPeriod"/>
            </a:pPr>
            <a:r>
              <a:rPr lang="en-US" altLang="ko-KR" dirty="0"/>
              <a:t>SKB first registered SKB serial number in SKB DB and notify this number.</a:t>
            </a:r>
          </a:p>
          <a:p>
            <a:pPr marL="914400" lvl="1" indent="-457200">
              <a:buAutoNum type="arabicPeriod"/>
            </a:pPr>
            <a:r>
              <a:rPr lang="en-US" altLang="ko-KR" dirty="0"/>
              <a:t>Manufacture should be followed the SKB Serial number when the production</a:t>
            </a:r>
          </a:p>
          <a:p>
            <a:pPr marL="914400" lvl="1" indent="-457200">
              <a:buAutoNum type="arabicPeriod"/>
            </a:pPr>
            <a:r>
              <a:rPr lang="en-US" altLang="ko-KR" dirty="0"/>
              <a:t>Only the registered SKB number can be put on the SKB where house.</a:t>
            </a:r>
          </a:p>
          <a:p>
            <a:pPr lvl="1"/>
            <a:r>
              <a:rPr lang="en-US" altLang="ko-KR" dirty="0"/>
              <a:t>Ex.)</a:t>
            </a:r>
            <a:r>
              <a:rPr lang="ko-KR" altLang="en-US" dirty="0"/>
              <a:t> </a:t>
            </a:r>
            <a:r>
              <a:rPr lang="en-US" altLang="ko-KR" dirty="0"/>
              <a:t>PO</a:t>
            </a:r>
            <a:r>
              <a:rPr lang="ko-KR" altLang="en-US" dirty="0"/>
              <a:t> </a:t>
            </a:r>
            <a:r>
              <a:rPr lang="en-US" altLang="ko-KR" dirty="0"/>
              <a:t>1K  -&gt; e, Asset number per STB </a:t>
            </a:r>
          </a:p>
          <a:p>
            <a:pPr marL="457200" lvl="1" indent="0">
              <a:buNone/>
            </a:pPr>
            <a:r>
              <a:rPr lang="en-US" altLang="ko-KR" dirty="0"/>
              <a:t>: sequential number : 000001~001000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C3AE0BF-9BD4-4AA9-A4C1-A68AB5F593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1744" y="4895464"/>
            <a:ext cx="3438617" cy="159741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159006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766658-657D-45E8-98DA-D3BE0DBBF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ko-KR" dirty="0"/>
              <a:t>2. Manufacturing process flow.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F0C737C-5175-4FF4-8A1B-525F2335D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en-US" altLang="ko-KR" dirty="0"/>
              <a:t>AS IS : FXN Factory Manufacturing process flow</a:t>
            </a:r>
          </a:p>
          <a:p>
            <a:pPr lvl="1"/>
            <a:r>
              <a:rPr lang="en-US" altLang="ko-KR" dirty="0"/>
              <a:t>All serial numbers (FXN, SKB, MAC) are matched.</a:t>
            </a:r>
          </a:p>
          <a:p>
            <a:pPr lvl="1"/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69DE4597-B36D-446D-BDB8-36281F92D5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683" y="2683277"/>
            <a:ext cx="7427222" cy="4212454"/>
          </a:xfrm>
          <a:prstGeom prst="rect">
            <a:avLst/>
          </a:prstGeom>
        </p:spPr>
      </p:pic>
      <p:sp>
        <p:nvSpPr>
          <p:cNvPr id="6" name="말풍선: 모서리가 둥근 사각형 5">
            <a:extLst>
              <a:ext uri="{FF2B5EF4-FFF2-40B4-BE49-F238E27FC236}">
                <a16:creationId xmlns:a16="http://schemas.microsoft.com/office/drawing/2014/main" id="{F5675438-D980-484B-8FA5-2024860B35AC}"/>
              </a:ext>
            </a:extLst>
          </p:cNvPr>
          <p:cNvSpPr/>
          <p:nvPr/>
        </p:nvSpPr>
        <p:spPr>
          <a:xfrm>
            <a:off x="664261" y="3188262"/>
            <a:ext cx="2290439" cy="523783"/>
          </a:xfrm>
          <a:prstGeom prst="wedgeRoundRectCallout">
            <a:avLst>
              <a:gd name="adj1" fmla="val 64050"/>
              <a:gd name="adj2" fmla="val -2733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PCBA process :</a:t>
            </a:r>
          </a:p>
          <a:p>
            <a:pPr algn="ctr"/>
            <a:r>
              <a:rPr lang="en-US" altLang="ko-KR" dirty="0"/>
              <a:t>use PCBA FXN S/N</a:t>
            </a:r>
            <a:endParaRPr lang="ko-KR" altLang="en-US" dirty="0"/>
          </a:p>
        </p:txBody>
      </p:sp>
      <p:sp>
        <p:nvSpPr>
          <p:cNvPr id="7" name="말풍선: 모서리가 둥근 사각형 6">
            <a:extLst>
              <a:ext uri="{FF2B5EF4-FFF2-40B4-BE49-F238E27FC236}">
                <a16:creationId xmlns:a16="http://schemas.microsoft.com/office/drawing/2014/main" id="{BD7632E1-C459-42A2-97EA-7354CEDB4B4B}"/>
              </a:ext>
            </a:extLst>
          </p:cNvPr>
          <p:cNvSpPr/>
          <p:nvPr/>
        </p:nvSpPr>
        <p:spPr>
          <a:xfrm>
            <a:off x="9179822" y="4214674"/>
            <a:ext cx="2290439" cy="523783"/>
          </a:xfrm>
          <a:prstGeom prst="wedgeRoundRectCallout">
            <a:avLst>
              <a:gd name="adj1" fmla="val -22384"/>
              <a:gd name="adj2" fmla="val -985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Attached Label</a:t>
            </a:r>
          </a:p>
          <a:p>
            <a:pPr algn="ctr"/>
            <a:r>
              <a:rPr lang="en-US" altLang="ko-KR" dirty="0"/>
              <a:t>With SKB S/N</a:t>
            </a:r>
            <a:endParaRPr lang="ko-KR" altLang="en-US" dirty="0"/>
          </a:p>
        </p:txBody>
      </p:sp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6FC31243-E3E7-4D21-A16D-8DF7CB7E91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622840"/>
              </p:ext>
            </p:extLst>
          </p:nvPr>
        </p:nvGraphicFramePr>
        <p:xfrm>
          <a:off x="176950" y="3846982"/>
          <a:ext cx="3660248" cy="12375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062">
                  <a:extLst>
                    <a:ext uri="{9D8B030D-6E8A-4147-A177-3AD203B41FA5}">
                      <a16:colId xmlns:a16="http://schemas.microsoft.com/office/drawing/2014/main" val="4097090524"/>
                    </a:ext>
                  </a:extLst>
                </a:gridCol>
                <a:gridCol w="915062">
                  <a:extLst>
                    <a:ext uri="{9D8B030D-6E8A-4147-A177-3AD203B41FA5}">
                      <a16:colId xmlns:a16="http://schemas.microsoft.com/office/drawing/2014/main" val="1148261042"/>
                    </a:ext>
                  </a:extLst>
                </a:gridCol>
                <a:gridCol w="915062">
                  <a:extLst>
                    <a:ext uri="{9D8B030D-6E8A-4147-A177-3AD203B41FA5}">
                      <a16:colId xmlns:a16="http://schemas.microsoft.com/office/drawing/2014/main" val="2064251535"/>
                    </a:ext>
                  </a:extLst>
                </a:gridCol>
                <a:gridCol w="915062">
                  <a:extLst>
                    <a:ext uri="{9D8B030D-6E8A-4147-A177-3AD203B41FA5}">
                      <a16:colId xmlns:a16="http://schemas.microsoft.com/office/drawing/2014/main" val="675053896"/>
                    </a:ext>
                  </a:extLst>
                </a:gridCol>
              </a:tblGrid>
              <a:tr h="3841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MAC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SKB 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PCBA S/N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32405"/>
                  </a:ext>
                </a:extLst>
              </a:tr>
              <a:tr h="3841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aa:bb:cc:dd:ee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1231231231231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Abcdefg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0756"/>
                  </a:ext>
                </a:extLst>
              </a:tr>
              <a:tr h="384132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aa:bb:cc:dd:ed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1231231231232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abcedfh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414316"/>
                  </a:ext>
                </a:extLst>
              </a:tr>
            </a:tbl>
          </a:graphicData>
        </a:graphic>
      </p:graphicFrame>
      <p:sp>
        <p:nvSpPr>
          <p:cNvPr id="9" name="말풍선: 모서리가 둥근 사각형 8">
            <a:extLst>
              <a:ext uri="{FF2B5EF4-FFF2-40B4-BE49-F238E27FC236}">
                <a16:creationId xmlns:a16="http://schemas.microsoft.com/office/drawing/2014/main" id="{24D22951-E15B-4EA5-A3C3-92FE6A8D4DDB}"/>
              </a:ext>
            </a:extLst>
          </p:cNvPr>
          <p:cNvSpPr/>
          <p:nvPr/>
        </p:nvSpPr>
        <p:spPr>
          <a:xfrm>
            <a:off x="468926" y="5568800"/>
            <a:ext cx="3368272" cy="924075"/>
          </a:xfrm>
          <a:prstGeom prst="wedgeRoundRectCallout">
            <a:avLst>
              <a:gd name="adj1" fmla="val -22384"/>
              <a:gd name="adj2" fmla="val -98517"/>
              <a:gd name="adj3" fmla="val 16667"/>
            </a:avLst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Already assigned and matched S/N and Mac and SKB S/N each Lot</a:t>
            </a:r>
          </a:p>
          <a:p>
            <a:pPr algn="ctr"/>
            <a:r>
              <a:rPr lang="en-US" altLang="ko-KR" sz="1600" dirty="0"/>
              <a:t>(example)</a:t>
            </a:r>
            <a:endParaRPr lang="ko-KR" altLang="en-US" sz="1600" dirty="0"/>
          </a:p>
        </p:txBody>
      </p:sp>
      <p:sp>
        <p:nvSpPr>
          <p:cNvPr id="10" name="말풍선: 모서리가 둥근 사각형 9">
            <a:extLst>
              <a:ext uri="{FF2B5EF4-FFF2-40B4-BE49-F238E27FC236}">
                <a16:creationId xmlns:a16="http://schemas.microsoft.com/office/drawing/2014/main" id="{01C7E318-AB5E-4CC0-8740-790C136D017D}"/>
              </a:ext>
            </a:extLst>
          </p:cNvPr>
          <p:cNvSpPr/>
          <p:nvPr/>
        </p:nvSpPr>
        <p:spPr>
          <a:xfrm>
            <a:off x="4669966" y="4214674"/>
            <a:ext cx="2290439" cy="523783"/>
          </a:xfrm>
          <a:prstGeom prst="wedgeRoundRectCallout">
            <a:avLst>
              <a:gd name="adj1" fmla="val -22384"/>
              <a:gd name="adj2" fmla="val -9851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Print SET label</a:t>
            </a:r>
          </a:p>
          <a:p>
            <a:pPr algn="ctr"/>
            <a:r>
              <a:rPr lang="en-US" altLang="ko-KR" dirty="0"/>
              <a:t>With SKB S/N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7247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06CD54-82C1-4936-93C3-3C925D962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3. Problems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516B73D-8ACB-47BD-9528-237C6A3A8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/>
              <a:t>ALT will notice the each lot serial number range</a:t>
            </a:r>
          </a:p>
          <a:p>
            <a:pPr lvl="1"/>
            <a:r>
              <a:rPr lang="en-US" altLang="ko-KR" dirty="0"/>
              <a:t>example </a:t>
            </a:r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en-US" altLang="ko-KR" dirty="0"/>
              <a:t>FXN should be match each lot unit serial number range.</a:t>
            </a:r>
          </a:p>
          <a:p>
            <a:r>
              <a:rPr lang="en-US" altLang="ko-KR" dirty="0"/>
              <a:t>If not matched serial number, will be rejected form SKB.</a:t>
            </a:r>
          </a:p>
          <a:p>
            <a:endParaRPr lang="en-US" altLang="ko-KR" dirty="0"/>
          </a:p>
          <a:p>
            <a:r>
              <a:rPr lang="en-US" altLang="ko-KR" dirty="0"/>
              <a:t> Currently FNX VN factory MES system is not ready this SKB requirement. </a:t>
            </a:r>
            <a:endParaRPr lang="ko-KR" altLang="en-US" dirty="0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B33EA280-D938-47D9-8BE7-157E21DC7C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9149179"/>
              </p:ext>
            </p:extLst>
          </p:nvPr>
        </p:nvGraphicFramePr>
        <p:xfrm>
          <a:off x="838200" y="2554028"/>
          <a:ext cx="10515600" cy="14472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7255">
                  <a:extLst>
                    <a:ext uri="{9D8B030D-6E8A-4147-A177-3AD203B41FA5}">
                      <a16:colId xmlns:a16="http://schemas.microsoft.com/office/drawing/2014/main" val="1106957541"/>
                    </a:ext>
                  </a:extLst>
                </a:gridCol>
                <a:gridCol w="1060130">
                  <a:extLst>
                    <a:ext uri="{9D8B030D-6E8A-4147-A177-3AD203B41FA5}">
                      <a16:colId xmlns:a16="http://schemas.microsoft.com/office/drawing/2014/main" val="324611631"/>
                    </a:ext>
                  </a:extLst>
                </a:gridCol>
                <a:gridCol w="1141812">
                  <a:extLst>
                    <a:ext uri="{9D8B030D-6E8A-4147-A177-3AD203B41FA5}">
                      <a16:colId xmlns:a16="http://schemas.microsoft.com/office/drawing/2014/main" val="220476130"/>
                    </a:ext>
                  </a:extLst>
                </a:gridCol>
                <a:gridCol w="1875218">
                  <a:extLst>
                    <a:ext uri="{9D8B030D-6E8A-4147-A177-3AD203B41FA5}">
                      <a16:colId xmlns:a16="http://schemas.microsoft.com/office/drawing/2014/main" val="2423782054"/>
                    </a:ext>
                  </a:extLst>
                </a:gridCol>
                <a:gridCol w="1875218">
                  <a:extLst>
                    <a:ext uri="{9D8B030D-6E8A-4147-A177-3AD203B41FA5}">
                      <a16:colId xmlns:a16="http://schemas.microsoft.com/office/drawing/2014/main" val="2285522347"/>
                    </a:ext>
                  </a:extLst>
                </a:gridCol>
                <a:gridCol w="1875218">
                  <a:extLst>
                    <a:ext uri="{9D8B030D-6E8A-4147-A177-3AD203B41FA5}">
                      <a16:colId xmlns:a16="http://schemas.microsoft.com/office/drawing/2014/main" val="1961701876"/>
                    </a:ext>
                  </a:extLst>
                </a:gridCol>
                <a:gridCol w="1630749">
                  <a:extLst>
                    <a:ext uri="{9D8B030D-6E8A-4147-A177-3AD203B41FA5}">
                      <a16:colId xmlns:a16="http://schemas.microsoft.com/office/drawing/2014/main" val="151365325"/>
                    </a:ext>
                  </a:extLst>
                </a:gridCol>
              </a:tblGrid>
              <a:tr h="334875"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P/O No.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Model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Q'ty(LOT)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 Date* 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S/N (The start no.)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S/N (The last no.)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S/N Issue date (To FXN)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73726053"/>
                  </a:ext>
                </a:extLst>
              </a:tr>
              <a:tr h="334875">
                <a:tc rowSpan="3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ALT190320‐STB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BFX-AT100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lvl="1"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             1,000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Jun 19th, 2019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214968800120190400000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214968800120190400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1000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Apr 25th, 2019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253984362"/>
                  </a:ext>
                </a:extLst>
              </a:tr>
              <a:tr h="33487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BFX-AT100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lvl="1"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             9,000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Jul 26th 2019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214968800120190400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1001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21496880012019040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10000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Apr 25th, 2019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854073955"/>
                  </a:ext>
                </a:extLst>
              </a:tr>
              <a:tr h="22071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BFX-AT100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           10,000 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Aug 26th 2019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21496880012019040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10001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21496880012019040</a:t>
                      </a:r>
                      <a:r>
                        <a:rPr lang="en-US" sz="1100" dirty="0">
                          <a:solidFill>
                            <a:srgbClr val="FF0000"/>
                          </a:solidFill>
                          <a:effectLst/>
                        </a:rPr>
                        <a:t>20000</a:t>
                      </a:r>
                      <a:endParaRPr lang="ko-KR" sz="1000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Apr 25th, 2019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283178620"/>
                  </a:ext>
                </a:extLst>
              </a:tr>
              <a:tr h="220713"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P/O Total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         20,000 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l" latinLnBrk="0">
                        <a:spcAft>
                          <a:spcPts val="0"/>
                        </a:spcAft>
                      </a:pPr>
                      <a:r>
                        <a:rPr lang="ko-KR" sz="1100">
                          <a:effectLst/>
                        </a:rPr>
                        <a:t>　</a:t>
                      </a:r>
                      <a:endParaRPr lang="ko-KR" sz="100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effectLst/>
                        </a:rPr>
                        <a:t>　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effectLst/>
                        </a:rPr>
                        <a:t>　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0"/>
                        </a:spcAft>
                      </a:pPr>
                      <a:r>
                        <a:rPr lang="ko-KR" sz="1100" dirty="0">
                          <a:effectLst/>
                        </a:rPr>
                        <a:t>　</a:t>
                      </a:r>
                      <a:endParaRPr lang="ko-KR" sz="1000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굴림" panose="020B0600000101010101" pitchFamily="50" charset="-127"/>
                      </a:endParaRPr>
                    </a:p>
                  </a:txBody>
                  <a:tcPr marL="62789" marR="62789" marT="0" marB="0" anchor="ctr"/>
                </a:tc>
                <a:extLst>
                  <a:ext uri="{0D108BD9-81ED-4DB2-BD59-A6C34878D82A}">
                    <a16:rowId xmlns:a16="http://schemas.microsoft.com/office/drawing/2014/main" val="11037488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21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EE9B5C-3F35-4206-8AE6-188599411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4. Suggest Manufacturing process flow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B558E5A-7A47-4F5E-BFC2-9DD46D0138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ko-KR" dirty="0"/>
              <a:t>All production proceed based on FXN number</a:t>
            </a:r>
          </a:p>
          <a:p>
            <a:r>
              <a:rPr lang="en-US" altLang="ko-KR" dirty="0"/>
              <a:t>FXN SET serial number should be no effect Google CTS requirements.</a:t>
            </a:r>
          </a:p>
          <a:p>
            <a:pPr marL="0" indent="0">
              <a:buNone/>
            </a:pPr>
            <a:endParaRPr lang="en-US" altLang="ko-KR" dirty="0"/>
          </a:p>
          <a:p>
            <a:r>
              <a:rPr lang="en-US" altLang="ko-KR" dirty="0"/>
              <a:t>Add the customer material at BOM “SKB S/N barcode”. And include this item at gift packing station.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When gift packing station, upload SKB S/N by barcode scanner and matched each packed FXN S/N</a:t>
            </a:r>
          </a:p>
          <a:p>
            <a:r>
              <a:rPr lang="en-US" altLang="ko-KR" dirty="0"/>
              <a:t>Find a way to be meet the SKB requirement on FXN MES System </a:t>
            </a:r>
          </a:p>
        </p:txBody>
      </p:sp>
    </p:spTree>
    <p:extLst>
      <p:ext uri="{BB962C8B-B14F-4D97-AF65-F5344CB8AC3E}">
        <p14:creationId xmlns:p14="http://schemas.microsoft.com/office/powerpoint/2010/main" val="1476662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3882C591-3C82-4DF4-AE06-0FA84EED9CD5}"/>
              </a:ext>
            </a:extLst>
          </p:cNvPr>
          <p:cNvSpPr/>
          <p:nvPr/>
        </p:nvSpPr>
        <p:spPr>
          <a:xfrm>
            <a:off x="7137647" y="1211992"/>
            <a:ext cx="5054353" cy="547289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Other process</a:t>
            </a:r>
            <a:endParaRPr lang="ko-KR" altLang="en-US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966891D3-7026-4516-BF07-505EC579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ko-KR" dirty="0"/>
              <a:t>5. Reference</a:t>
            </a:r>
            <a:endParaRPr lang="ko-KR" altLang="en-US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0649285C-F7A5-4107-A7E4-AD58E73418CF}"/>
              </a:ext>
            </a:extLst>
          </p:cNvPr>
          <p:cNvSpPr/>
          <p:nvPr/>
        </p:nvSpPr>
        <p:spPr>
          <a:xfrm>
            <a:off x="7664388" y="1900154"/>
            <a:ext cx="1287262" cy="523783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Label station</a:t>
            </a:r>
            <a:endParaRPr lang="ko-KR" altLang="en-US" sz="1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8D8527-EF78-4308-BEE4-90EAFADA198F}"/>
              </a:ext>
            </a:extLst>
          </p:cNvPr>
          <p:cNvSpPr txBox="1"/>
          <p:nvPr/>
        </p:nvSpPr>
        <p:spPr>
          <a:xfrm>
            <a:off x="9120326" y="1900436"/>
            <a:ext cx="3071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Print the SKB S/N label</a:t>
            </a:r>
          </a:p>
          <a:p>
            <a:r>
              <a:rPr lang="en-US" altLang="ko-KR" sz="1400" dirty="0"/>
              <a:t>This number will be noticed by ALT  </a:t>
            </a:r>
            <a:endParaRPr lang="ko-KR" altLang="en-US" sz="1400" dirty="0"/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6C747624-BB85-48D1-8699-4191EB1CF5CE}"/>
              </a:ext>
            </a:extLst>
          </p:cNvPr>
          <p:cNvSpPr/>
          <p:nvPr/>
        </p:nvSpPr>
        <p:spPr>
          <a:xfrm>
            <a:off x="514765" y="1899874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SMT</a:t>
            </a:r>
            <a:endParaRPr lang="ko-KR" altLang="en-US" sz="1200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62EDD1B-02DA-4B1F-B9E2-6B878067E514}"/>
              </a:ext>
            </a:extLst>
          </p:cNvPr>
          <p:cNvSpPr/>
          <p:nvPr/>
        </p:nvSpPr>
        <p:spPr>
          <a:xfrm>
            <a:off x="514764" y="2423656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DIP</a:t>
            </a:r>
            <a:endParaRPr lang="ko-KR" altLang="en-US" sz="1200" dirty="0"/>
          </a:p>
        </p:txBody>
      </p: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A0898E3B-2E64-4EA1-9B1B-7C4DFD5BFA34}"/>
              </a:ext>
            </a:extLst>
          </p:cNvPr>
          <p:cNvSpPr/>
          <p:nvPr/>
        </p:nvSpPr>
        <p:spPr>
          <a:xfrm>
            <a:off x="514764" y="2947438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UK</a:t>
            </a:r>
            <a:endParaRPr lang="ko-KR" altLang="en-US" sz="1200" dirty="0"/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4FB7D3E1-F22C-4F2C-B4E0-E700201E62AD}"/>
              </a:ext>
            </a:extLst>
          </p:cNvPr>
          <p:cNvSpPr/>
          <p:nvPr/>
        </p:nvSpPr>
        <p:spPr>
          <a:xfrm>
            <a:off x="514764" y="3471220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PT</a:t>
            </a:r>
            <a:endParaRPr lang="ko-KR" altLang="en-US" sz="1200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1A3FD24-E872-4F50-8286-05E9702BB656}"/>
              </a:ext>
            </a:extLst>
          </p:cNvPr>
          <p:cNvSpPr/>
          <p:nvPr/>
        </p:nvSpPr>
        <p:spPr>
          <a:xfrm>
            <a:off x="514764" y="3995002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Assembly</a:t>
            </a:r>
            <a:endParaRPr lang="ko-KR" altLang="en-US" sz="12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A7F5F1D2-9EE4-4266-872A-B0702EF1802F}"/>
              </a:ext>
            </a:extLst>
          </p:cNvPr>
          <p:cNvSpPr/>
          <p:nvPr/>
        </p:nvSpPr>
        <p:spPr>
          <a:xfrm>
            <a:off x="514763" y="4518784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FT</a:t>
            </a:r>
            <a:endParaRPr lang="ko-KR" altLang="en-US" sz="1200" dirty="0"/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A04BDD9A-2FF6-4136-88F4-97AB010EDFF6}"/>
              </a:ext>
            </a:extLst>
          </p:cNvPr>
          <p:cNvSpPr/>
          <p:nvPr/>
        </p:nvSpPr>
        <p:spPr>
          <a:xfrm>
            <a:off x="514762" y="5042566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Burning </a:t>
            </a:r>
            <a:endParaRPr lang="ko-KR" altLang="en-US" sz="1200" dirty="0"/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A38E095F-B57F-40FA-8365-008BE98D9475}"/>
              </a:ext>
            </a:extLst>
          </p:cNvPr>
          <p:cNvCxnSpPr>
            <a:cxnSpLocks/>
          </p:cNvCxnSpPr>
          <p:nvPr/>
        </p:nvCxnSpPr>
        <p:spPr>
          <a:xfrm>
            <a:off x="2183907" y="1899874"/>
            <a:ext cx="0" cy="35422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2A22E1E-E74B-4D46-8EB2-87781A807A54}"/>
              </a:ext>
            </a:extLst>
          </p:cNvPr>
          <p:cNvSpPr txBox="1"/>
          <p:nvPr/>
        </p:nvSpPr>
        <p:spPr>
          <a:xfrm>
            <a:off x="2472982" y="4130928"/>
            <a:ext cx="40964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Production - OEM S/N with temporary label</a:t>
            </a:r>
          </a:p>
          <a:p>
            <a:r>
              <a:rPr lang="en-US" altLang="ko-KR" sz="1400" dirty="0"/>
              <a:t>- MES </a:t>
            </a:r>
            <a:r>
              <a:rPr lang="en-US" altLang="ko-KR" sz="1400" dirty="0" err="1"/>
              <a:t>db</a:t>
            </a:r>
            <a:r>
              <a:rPr lang="en-US" altLang="ko-KR" sz="1400" dirty="0"/>
              <a:t> example</a:t>
            </a:r>
            <a:endParaRPr lang="ko-KR" altLang="en-US" sz="14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7C1853C-9776-4B43-93C1-531149B2AE3B}"/>
              </a:ext>
            </a:extLst>
          </p:cNvPr>
          <p:cNvSpPr/>
          <p:nvPr/>
        </p:nvSpPr>
        <p:spPr>
          <a:xfrm>
            <a:off x="7538621" y="5492118"/>
            <a:ext cx="1538796" cy="3077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SKB Temp Label</a:t>
            </a:r>
            <a:endParaRPr lang="ko-KR" altLang="en-US" sz="1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0CE399E-5A2A-4CC9-A2D8-194B1188560C}"/>
              </a:ext>
            </a:extLst>
          </p:cNvPr>
          <p:cNvSpPr txBox="1"/>
          <p:nvPr/>
        </p:nvSpPr>
        <p:spPr>
          <a:xfrm>
            <a:off x="9200225" y="5492119"/>
            <a:ext cx="307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Customer material, (temporary use)</a:t>
            </a:r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3F44B1D5-89AD-4D57-9D7A-8CBBCC7B30AD}"/>
              </a:ext>
            </a:extLst>
          </p:cNvPr>
          <p:cNvCxnSpPr>
            <a:cxnSpLocks/>
            <a:stCxn id="23" idx="1"/>
            <a:endCxn id="22" idx="3"/>
          </p:cNvCxnSpPr>
          <p:nvPr/>
        </p:nvCxnSpPr>
        <p:spPr>
          <a:xfrm flipH="1" flipV="1">
            <a:off x="9077417" y="5646007"/>
            <a:ext cx="12280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직선 화살표 연결선 40">
            <a:extLst>
              <a:ext uri="{FF2B5EF4-FFF2-40B4-BE49-F238E27FC236}">
                <a16:creationId xmlns:a16="http://schemas.microsoft.com/office/drawing/2014/main" id="{FB196979-DD83-4FB5-AF7F-6BC8C8FBDF47}"/>
              </a:ext>
            </a:extLst>
          </p:cNvPr>
          <p:cNvCxnSpPr>
            <a:cxnSpLocks/>
            <a:stCxn id="5" idx="2"/>
            <a:endCxn id="22" idx="0"/>
          </p:cNvCxnSpPr>
          <p:nvPr/>
        </p:nvCxnSpPr>
        <p:spPr>
          <a:xfrm>
            <a:off x="8308019" y="2423937"/>
            <a:ext cx="0" cy="30681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9FFB8981-2559-44E7-AF39-1C09CE477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636015"/>
              </p:ext>
            </p:extLst>
          </p:nvPr>
        </p:nvGraphicFramePr>
        <p:xfrm>
          <a:off x="2472981" y="2994613"/>
          <a:ext cx="4412576" cy="95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3144">
                  <a:extLst>
                    <a:ext uri="{9D8B030D-6E8A-4147-A177-3AD203B41FA5}">
                      <a16:colId xmlns:a16="http://schemas.microsoft.com/office/drawing/2014/main" val="380052484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623783542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1093719705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2164906655"/>
                    </a:ext>
                  </a:extLst>
                </a:gridCol>
              </a:tblGrid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MAC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SKB 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PCBA S/N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59662"/>
                  </a:ext>
                </a:extLst>
              </a:tr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aa:bb:cc:dd:ee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Abcdefg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740243"/>
                  </a:ext>
                </a:extLst>
              </a:tr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aa:bb:cc:dd:ed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abcedfh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56815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B6EEAC18-4A7E-475B-9F52-52ADF3F4E1E2}"/>
              </a:ext>
            </a:extLst>
          </p:cNvPr>
          <p:cNvSpPr txBox="1"/>
          <p:nvPr/>
        </p:nvSpPr>
        <p:spPr>
          <a:xfrm>
            <a:off x="8374602" y="3479846"/>
            <a:ext cx="307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Print the SKB Label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835836F1-90D4-4CDD-9CAF-40B1CF47500F}"/>
              </a:ext>
            </a:extLst>
          </p:cNvPr>
          <p:cNvSpPr/>
          <p:nvPr/>
        </p:nvSpPr>
        <p:spPr>
          <a:xfrm>
            <a:off x="1211358" y="1321356"/>
            <a:ext cx="498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. Other SKB Manufacture manufacturing flow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0293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891D3-7026-4516-BF07-505EC579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ko-KR" dirty="0"/>
              <a:t>5. Reference</a:t>
            </a:r>
            <a:endParaRPr lang="ko-KR" altLang="en-US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58DB99A-1AB1-4505-8011-D68CD45AB97A}"/>
              </a:ext>
            </a:extLst>
          </p:cNvPr>
          <p:cNvSpPr/>
          <p:nvPr/>
        </p:nvSpPr>
        <p:spPr>
          <a:xfrm>
            <a:off x="905393" y="2314016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Gift packing</a:t>
            </a:r>
            <a:endParaRPr lang="ko-KR" altLang="en-US" sz="12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6EBAD7D-381B-42AE-8715-509C3F905197}"/>
              </a:ext>
            </a:extLst>
          </p:cNvPr>
          <p:cNvSpPr/>
          <p:nvPr/>
        </p:nvSpPr>
        <p:spPr>
          <a:xfrm>
            <a:off x="905394" y="5298887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Carton packing</a:t>
            </a:r>
            <a:endParaRPr lang="ko-KR" altLang="en-US" sz="12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480FB765-D8BB-4901-A676-8CDCC9CDA507}"/>
              </a:ext>
            </a:extLst>
          </p:cNvPr>
          <p:cNvSpPr/>
          <p:nvPr/>
        </p:nvSpPr>
        <p:spPr>
          <a:xfrm>
            <a:off x="905393" y="5748440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Pallet packing</a:t>
            </a:r>
            <a:endParaRPr lang="ko-KR" altLang="en-US" sz="12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2C172C09-6656-4D04-AB8D-332FB2AF0DB1}"/>
              </a:ext>
            </a:extLst>
          </p:cNvPr>
          <p:cNvSpPr/>
          <p:nvPr/>
        </p:nvSpPr>
        <p:spPr>
          <a:xfrm>
            <a:off x="3328998" y="5298887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OBA Test</a:t>
            </a:r>
            <a:endParaRPr lang="ko-KR" altLang="en-US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A22E1E-E74B-4D46-8EB2-87781A807A54}"/>
              </a:ext>
            </a:extLst>
          </p:cNvPr>
          <p:cNvSpPr txBox="1"/>
          <p:nvPr/>
        </p:nvSpPr>
        <p:spPr>
          <a:xfrm>
            <a:off x="7864172" y="4700057"/>
            <a:ext cx="3703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- MES </a:t>
            </a:r>
            <a:r>
              <a:rPr lang="en-US" altLang="ko-KR" sz="1400" dirty="0" err="1"/>
              <a:t>db</a:t>
            </a:r>
            <a:r>
              <a:rPr lang="en-US" altLang="ko-KR" sz="1400" dirty="0"/>
              <a:t> example</a:t>
            </a:r>
            <a:endParaRPr lang="ko-KR" altLang="en-US" sz="1400" dirty="0"/>
          </a:p>
        </p:txBody>
      </p:sp>
      <p:cxnSp>
        <p:nvCxnSpPr>
          <p:cNvPr id="25" name="직선 화살표 연결선 24">
            <a:extLst>
              <a:ext uri="{FF2B5EF4-FFF2-40B4-BE49-F238E27FC236}">
                <a16:creationId xmlns:a16="http://schemas.microsoft.com/office/drawing/2014/main" id="{3F44B1D5-89AD-4D57-9D7A-8CBBCC7B30AD}"/>
              </a:ext>
            </a:extLst>
          </p:cNvPr>
          <p:cNvCxnSpPr>
            <a:cxnSpLocks/>
          </p:cNvCxnSpPr>
          <p:nvPr/>
        </p:nvCxnSpPr>
        <p:spPr>
          <a:xfrm flipH="1">
            <a:off x="9387414" y="2465043"/>
            <a:ext cx="2485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F2C1AC0-8FBB-4155-B8F1-E4E694F99BFA}"/>
              </a:ext>
            </a:extLst>
          </p:cNvPr>
          <p:cNvCxnSpPr>
            <a:cxnSpLocks/>
            <a:endCxn id="14" idx="3"/>
          </p:cNvCxnSpPr>
          <p:nvPr/>
        </p:nvCxnSpPr>
        <p:spPr>
          <a:xfrm flipH="1">
            <a:off x="2298586" y="2467905"/>
            <a:ext cx="5756433" cy="8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1C23A69-C633-4FB6-91CF-312A5BBA65BF}"/>
              </a:ext>
            </a:extLst>
          </p:cNvPr>
          <p:cNvSpPr txBox="1"/>
          <p:nvPr/>
        </p:nvSpPr>
        <p:spPr>
          <a:xfrm>
            <a:off x="2990095" y="2144776"/>
            <a:ext cx="4510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Upload SKB S/N. paring FXN S/N with SKB S/N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7B304DFB-35F8-46C8-8637-DD63BCABF804}"/>
              </a:ext>
            </a:extLst>
          </p:cNvPr>
          <p:cNvCxnSpPr>
            <a:cxnSpLocks/>
          </p:cNvCxnSpPr>
          <p:nvPr/>
        </p:nvCxnSpPr>
        <p:spPr>
          <a:xfrm flipV="1">
            <a:off x="2378484" y="5425550"/>
            <a:ext cx="906124" cy="1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AABBE350-8E7D-43E0-9D19-FA5C2C768E4E}"/>
              </a:ext>
            </a:extLst>
          </p:cNvPr>
          <p:cNvCxnSpPr>
            <a:cxnSpLocks/>
          </p:cNvCxnSpPr>
          <p:nvPr/>
        </p:nvCxnSpPr>
        <p:spPr>
          <a:xfrm flipH="1">
            <a:off x="2387362" y="5562129"/>
            <a:ext cx="83510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6AFCB65-7F75-47DD-B4E1-0ED8CB15760B}"/>
              </a:ext>
            </a:extLst>
          </p:cNvPr>
          <p:cNvSpPr txBox="1"/>
          <p:nvPr/>
        </p:nvSpPr>
        <p:spPr>
          <a:xfrm>
            <a:off x="442203" y="1654822"/>
            <a:ext cx="3071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Print the SET and Gift label</a:t>
            </a:r>
          </a:p>
          <a:p>
            <a:r>
              <a:rPr lang="en-US" altLang="ko-KR" sz="1400" dirty="0"/>
              <a:t>SKB S/N</a:t>
            </a:r>
            <a:endParaRPr lang="ko-KR" altLang="en-US" sz="1400" dirty="0"/>
          </a:p>
        </p:txBody>
      </p:sp>
      <p:graphicFrame>
        <p:nvGraphicFramePr>
          <p:cNvPr id="45" name="표 44">
            <a:extLst>
              <a:ext uri="{FF2B5EF4-FFF2-40B4-BE49-F238E27FC236}">
                <a16:creationId xmlns:a16="http://schemas.microsoft.com/office/drawing/2014/main" id="{9FFB8981-2559-44E7-AF39-1C09CE477E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55281"/>
              </p:ext>
            </p:extLst>
          </p:nvPr>
        </p:nvGraphicFramePr>
        <p:xfrm>
          <a:off x="6901756" y="3686895"/>
          <a:ext cx="4412576" cy="95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3144">
                  <a:extLst>
                    <a:ext uri="{9D8B030D-6E8A-4147-A177-3AD203B41FA5}">
                      <a16:colId xmlns:a16="http://schemas.microsoft.com/office/drawing/2014/main" val="380052484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623783542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1093719705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2164906655"/>
                    </a:ext>
                  </a:extLst>
                </a:gridCol>
              </a:tblGrid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MAC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SKB 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PCBA S/N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59662"/>
                  </a:ext>
                </a:extLst>
              </a:tr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aa:bb:cc:dd:ee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~~~20190001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Abcdefg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740243"/>
                  </a:ext>
                </a:extLst>
              </a:tr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aa:bb:cc:dd:ed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/>
                        <a:t>~~~20190002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abcedfh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56815"/>
                  </a:ext>
                </a:extLst>
              </a:tr>
            </a:tbl>
          </a:graphicData>
        </a:graphic>
      </p:graphicFrame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3D618F13-DA12-4FCC-B56E-789883578160}"/>
              </a:ext>
            </a:extLst>
          </p:cNvPr>
          <p:cNvCxnSpPr>
            <a:cxnSpLocks/>
          </p:cNvCxnSpPr>
          <p:nvPr/>
        </p:nvCxnSpPr>
        <p:spPr>
          <a:xfrm flipH="1">
            <a:off x="1601988" y="2789483"/>
            <a:ext cx="1" cy="23848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1EFF06B4-B03E-4FA5-8C43-417855EB2D24}"/>
              </a:ext>
            </a:extLst>
          </p:cNvPr>
          <p:cNvSpPr txBox="1"/>
          <p:nvPr/>
        </p:nvSpPr>
        <p:spPr>
          <a:xfrm>
            <a:off x="-104810" y="3171049"/>
            <a:ext cx="20204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Production - OEM S/N</a:t>
            </a: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F8D27DD9-3C7F-41EE-93C8-1749FD8BD327}"/>
              </a:ext>
            </a:extLst>
          </p:cNvPr>
          <p:cNvCxnSpPr>
            <a:cxnSpLocks/>
          </p:cNvCxnSpPr>
          <p:nvPr/>
        </p:nvCxnSpPr>
        <p:spPr>
          <a:xfrm>
            <a:off x="594804" y="2415377"/>
            <a:ext cx="0" cy="35422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DEF80D87-22BB-494C-BB58-DA5057BDE1D1}"/>
              </a:ext>
            </a:extLst>
          </p:cNvPr>
          <p:cNvSpPr/>
          <p:nvPr/>
        </p:nvSpPr>
        <p:spPr>
          <a:xfrm>
            <a:off x="1211358" y="1321356"/>
            <a:ext cx="498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. Other SKB Manufacture manufacturing flow </a:t>
            </a:r>
            <a:endParaRPr lang="ko-KR" altLang="en-US" dirty="0"/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19B8C6E-1663-4DD9-8CE2-F4FEE9BAF0A3}"/>
              </a:ext>
            </a:extLst>
          </p:cNvPr>
          <p:cNvSpPr/>
          <p:nvPr/>
        </p:nvSpPr>
        <p:spPr>
          <a:xfrm>
            <a:off x="7848618" y="2337091"/>
            <a:ext cx="1538796" cy="3077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SKB Temp Label</a:t>
            </a:r>
            <a:endParaRPr lang="ko-KR" altLang="en-US" sz="1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0D1D041-1E1A-4F0B-A8A7-6BE3399D38C8}"/>
              </a:ext>
            </a:extLst>
          </p:cNvPr>
          <p:cNvSpPr txBox="1"/>
          <p:nvPr/>
        </p:nvSpPr>
        <p:spPr>
          <a:xfrm>
            <a:off x="9638948" y="2265801"/>
            <a:ext cx="30716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Customer material, </a:t>
            </a:r>
          </a:p>
          <a:p>
            <a:r>
              <a:rPr lang="en-US" altLang="ko-KR" sz="1400" dirty="0"/>
              <a:t>(temporary use)</a:t>
            </a: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8C8E4794-EB20-4FA2-BB2D-A00BCE33E6DA}"/>
              </a:ext>
            </a:extLst>
          </p:cNvPr>
          <p:cNvSpPr/>
          <p:nvPr/>
        </p:nvSpPr>
        <p:spPr>
          <a:xfrm>
            <a:off x="1690765" y="2731732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SCAN OEM S/N</a:t>
            </a:r>
            <a:endParaRPr lang="ko-KR" altLang="en-US" sz="1200" dirty="0"/>
          </a:p>
        </p:txBody>
      </p:sp>
      <p:sp>
        <p:nvSpPr>
          <p:cNvPr id="57" name="사각형: 둥근 모서리 56">
            <a:extLst>
              <a:ext uri="{FF2B5EF4-FFF2-40B4-BE49-F238E27FC236}">
                <a16:creationId xmlns:a16="http://schemas.microsoft.com/office/drawing/2014/main" id="{D128EBFE-E341-4239-BD1C-D19C491B6123}"/>
              </a:ext>
            </a:extLst>
          </p:cNvPr>
          <p:cNvSpPr/>
          <p:nvPr/>
        </p:nvSpPr>
        <p:spPr>
          <a:xfrm>
            <a:off x="1690765" y="3111921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SCAN SKB S/N</a:t>
            </a:r>
            <a:endParaRPr lang="ko-KR" altLang="en-US" sz="1200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AA2FB7C9-B52D-4E0A-9599-ACF8256EF943}"/>
              </a:ext>
            </a:extLst>
          </p:cNvPr>
          <p:cNvSpPr/>
          <p:nvPr/>
        </p:nvSpPr>
        <p:spPr>
          <a:xfrm>
            <a:off x="1690765" y="3494636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rgbClr val="FF0000"/>
                </a:solidFill>
              </a:rPr>
              <a:t>Print SET Label</a:t>
            </a:r>
            <a:endParaRPr lang="ko-KR" altLang="en-US" sz="1200" b="1" dirty="0">
              <a:solidFill>
                <a:srgbClr val="FF0000"/>
              </a:solidFill>
            </a:endParaRPr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A112807B-0E16-4669-9736-27B7996BAB30}"/>
              </a:ext>
            </a:extLst>
          </p:cNvPr>
          <p:cNvSpPr/>
          <p:nvPr/>
        </p:nvSpPr>
        <p:spPr>
          <a:xfrm>
            <a:off x="1681887" y="3885922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Attached SET Label</a:t>
            </a:r>
            <a:endParaRPr lang="ko-KR" altLang="en-US" sz="1200" dirty="0"/>
          </a:p>
        </p:txBody>
      </p:sp>
      <p:sp>
        <p:nvSpPr>
          <p:cNvPr id="60" name="사각형: 둥근 모서리 59">
            <a:extLst>
              <a:ext uri="{FF2B5EF4-FFF2-40B4-BE49-F238E27FC236}">
                <a16:creationId xmlns:a16="http://schemas.microsoft.com/office/drawing/2014/main" id="{B5ED530E-FB1C-45F0-A004-E30047DD9E99}"/>
              </a:ext>
            </a:extLst>
          </p:cNvPr>
          <p:cNvSpPr/>
          <p:nvPr/>
        </p:nvSpPr>
        <p:spPr>
          <a:xfrm>
            <a:off x="1681887" y="4273214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Print Gift Label</a:t>
            </a:r>
            <a:endParaRPr lang="ko-KR" altLang="en-US" sz="1200" dirty="0"/>
          </a:p>
        </p:txBody>
      </p:sp>
      <p:sp>
        <p:nvSpPr>
          <p:cNvPr id="61" name="사각형: 둥근 모서리 60">
            <a:extLst>
              <a:ext uri="{FF2B5EF4-FFF2-40B4-BE49-F238E27FC236}">
                <a16:creationId xmlns:a16="http://schemas.microsoft.com/office/drawing/2014/main" id="{3834CD38-7E9B-40A5-8272-19C418ECE26A}"/>
              </a:ext>
            </a:extLst>
          </p:cNvPr>
          <p:cNvSpPr/>
          <p:nvPr/>
        </p:nvSpPr>
        <p:spPr>
          <a:xfrm>
            <a:off x="1681886" y="4682804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dirty="0"/>
              <a:t>Gift packing with attached label</a:t>
            </a:r>
            <a:endParaRPr lang="ko-KR" altLang="en-US" sz="1100" dirty="0"/>
          </a:p>
        </p:txBody>
      </p: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6CBFA871-3E2B-43EB-A85A-9659AB7F69E0}"/>
              </a:ext>
            </a:extLst>
          </p:cNvPr>
          <p:cNvCxnSpPr>
            <a:cxnSpLocks/>
          </p:cNvCxnSpPr>
          <p:nvPr/>
        </p:nvCxnSpPr>
        <p:spPr>
          <a:xfrm flipH="1">
            <a:off x="3172735" y="3303837"/>
            <a:ext cx="216274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A57839D5-017C-404F-BC12-B2415B09DE2A}"/>
              </a:ext>
            </a:extLst>
          </p:cNvPr>
          <p:cNvSpPr txBox="1"/>
          <p:nvPr/>
        </p:nvSpPr>
        <p:spPr>
          <a:xfrm>
            <a:off x="3222466" y="3009786"/>
            <a:ext cx="48325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SKB temp label scrap. no more use in production line. </a:t>
            </a:r>
          </a:p>
        </p:txBody>
      </p:sp>
      <p:cxnSp>
        <p:nvCxnSpPr>
          <p:cNvPr id="65" name="직선 화살표 연결선 64">
            <a:extLst>
              <a:ext uri="{FF2B5EF4-FFF2-40B4-BE49-F238E27FC236}">
                <a16:creationId xmlns:a16="http://schemas.microsoft.com/office/drawing/2014/main" id="{6BA7C069-8336-4012-9B79-93750FAF7DCD}"/>
              </a:ext>
            </a:extLst>
          </p:cNvPr>
          <p:cNvCxnSpPr>
            <a:cxnSpLocks/>
          </p:cNvCxnSpPr>
          <p:nvPr/>
        </p:nvCxnSpPr>
        <p:spPr>
          <a:xfrm flipH="1" flipV="1">
            <a:off x="3172735" y="3768549"/>
            <a:ext cx="3627560" cy="15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8897A25-B720-409F-9EFE-F54FAE8C303C}"/>
              </a:ext>
            </a:extLst>
          </p:cNvPr>
          <p:cNvSpPr txBox="1"/>
          <p:nvPr/>
        </p:nvSpPr>
        <p:spPr>
          <a:xfrm>
            <a:off x="3204950" y="3444000"/>
            <a:ext cx="4510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Paring OEM and SKB S/N.</a:t>
            </a:r>
            <a:r>
              <a:rPr lang="en-US" altLang="ko-KR" sz="1400" dirty="0">
                <a:solidFill>
                  <a:srgbClr val="FF0000"/>
                </a:solidFill>
              </a:rPr>
              <a:t> Print DEVICE LABEL</a:t>
            </a:r>
          </a:p>
        </p:txBody>
      </p:sp>
    </p:spTree>
    <p:extLst>
      <p:ext uri="{BB962C8B-B14F-4D97-AF65-F5344CB8AC3E}">
        <p14:creationId xmlns:p14="http://schemas.microsoft.com/office/powerpoint/2010/main" val="650535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6891D3-7026-4516-BF07-505EC5794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ko-KR" dirty="0"/>
              <a:t>5. Reference</a:t>
            </a:r>
            <a:endParaRPr lang="ko-KR" altLang="en-US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358DB99A-1AB1-4505-8011-D68CD45AB97A}"/>
              </a:ext>
            </a:extLst>
          </p:cNvPr>
          <p:cNvSpPr/>
          <p:nvPr/>
        </p:nvSpPr>
        <p:spPr>
          <a:xfrm>
            <a:off x="665316" y="2845411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Gift packing</a:t>
            </a:r>
            <a:endParaRPr lang="ko-KR" altLang="en-US" sz="1200" dirty="0"/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6EBAD7D-381B-42AE-8715-509C3F905197}"/>
              </a:ext>
            </a:extLst>
          </p:cNvPr>
          <p:cNvSpPr/>
          <p:nvPr/>
        </p:nvSpPr>
        <p:spPr>
          <a:xfrm>
            <a:off x="665315" y="3812703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Carton packing</a:t>
            </a:r>
            <a:endParaRPr lang="ko-KR" altLang="en-US" sz="1200" dirty="0"/>
          </a:p>
        </p:txBody>
      </p: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480FB765-D8BB-4901-A676-8CDCC9CDA507}"/>
              </a:ext>
            </a:extLst>
          </p:cNvPr>
          <p:cNvSpPr/>
          <p:nvPr/>
        </p:nvSpPr>
        <p:spPr>
          <a:xfrm>
            <a:off x="3088919" y="6007202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Repair</a:t>
            </a:r>
            <a:endParaRPr lang="ko-KR" altLang="en-US" sz="1200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2C172C09-6656-4D04-AB8D-332FB2AF0DB1}"/>
              </a:ext>
            </a:extLst>
          </p:cNvPr>
          <p:cNvSpPr/>
          <p:nvPr/>
        </p:nvSpPr>
        <p:spPr>
          <a:xfrm>
            <a:off x="3088919" y="3812703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OBA Test</a:t>
            </a:r>
            <a:endParaRPr lang="ko-KR" altLang="en-US" sz="1200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7C1853C-9776-4B43-93C1-531149B2AE3B}"/>
              </a:ext>
            </a:extLst>
          </p:cNvPr>
          <p:cNvSpPr/>
          <p:nvPr/>
        </p:nvSpPr>
        <p:spPr>
          <a:xfrm>
            <a:off x="7814941" y="2845411"/>
            <a:ext cx="1577633" cy="3077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SKB Temp Label</a:t>
            </a:r>
            <a:endParaRPr lang="ko-KR" altLang="en-US" sz="1400" dirty="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id="{DF2C1AC0-8FBB-4155-B8F1-E4E694F99BFA}"/>
              </a:ext>
            </a:extLst>
          </p:cNvPr>
          <p:cNvCxnSpPr>
            <a:cxnSpLocks/>
            <a:stCxn id="22" idx="1"/>
            <a:endCxn id="14" idx="3"/>
          </p:cNvCxnSpPr>
          <p:nvPr/>
        </p:nvCxnSpPr>
        <p:spPr>
          <a:xfrm flipH="1">
            <a:off x="2058509" y="2999300"/>
            <a:ext cx="5756432" cy="8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1C23A69-C633-4FB6-91CF-312A5BBA65BF}"/>
              </a:ext>
            </a:extLst>
          </p:cNvPr>
          <p:cNvSpPr txBox="1"/>
          <p:nvPr/>
        </p:nvSpPr>
        <p:spPr>
          <a:xfrm>
            <a:off x="3564239" y="2515488"/>
            <a:ext cx="4510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Upload SKB S/N. paring OEM S/N with SKB S/N</a:t>
            </a: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7B304DFB-35F8-46C8-8637-DD63BCABF804}"/>
              </a:ext>
            </a:extLst>
          </p:cNvPr>
          <p:cNvCxnSpPr>
            <a:cxnSpLocks/>
          </p:cNvCxnSpPr>
          <p:nvPr/>
        </p:nvCxnSpPr>
        <p:spPr>
          <a:xfrm flipV="1">
            <a:off x="2138405" y="3939366"/>
            <a:ext cx="906124" cy="14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AABBE350-8E7D-43E0-9D19-FA5C2C768E4E}"/>
              </a:ext>
            </a:extLst>
          </p:cNvPr>
          <p:cNvCxnSpPr>
            <a:cxnSpLocks/>
          </p:cNvCxnSpPr>
          <p:nvPr/>
        </p:nvCxnSpPr>
        <p:spPr>
          <a:xfrm flipH="1">
            <a:off x="3785514" y="4185799"/>
            <a:ext cx="1" cy="47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F6AFCB65-7F75-47DD-B4E1-0ED8CB15760B}"/>
              </a:ext>
            </a:extLst>
          </p:cNvPr>
          <p:cNvSpPr txBox="1"/>
          <p:nvPr/>
        </p:nvSpPr>
        <p:spPr>
          <a:xfrm>
            <a:off x="2092906" y="3078497"/>
            <a:ext cx="30716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Print the SET and Gift label</a:t>
            </a:r>
            <a:endParaRPr lang="ko-KR" altLang="en-US" sz="14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A939F0E-E212-458D-B182-94907FBA41F7}"/>
              </a:ext>
            </a:extLst>
          </p:cNvPr>
          <p:cNvSpPr txBox="1"/>
          <p:nvPr/>
        </p:nvSpPr>
        <p:spPr>
          <a:xfrm>
            <a:off x="665314" y="1898213"/>
            <a:ext cx="45105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In case of NG OBA Test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9ED921-4320-4ABC-B045-886B9D3A937E}"/>
              </a:ext>
            </a:extLst>
          </p:cNvPr>
          <p:cNvSpPr txBox="1"/>
          <p:nvPr/>
        </p:nvSpPr>
        <p:spPr>
          <a:xfrm>
            <a:off x="10087646" y="6310308"/>
            <a:ext cx="20037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- MES </a:t>
            </a:r>
            <a:r>
              <a:rPr lang="en-US" altLang="ko-KR" sz="1400" dirty="0" err="1"/>
              <a:t>db</a:t>
            </a:r>
            <a:r>
              <a:rPr lang="en-US" altLang="ko-KR" sz="1400" dirty="0"/>
              <a:t> example</a:t>
            </a:r>
            <a:endParaRPr lang="ko-KR" altLang="en-US" sz="1400" dirty="0"/>
          </a:p>
        </p:txBody>
      </p:sp>
      <p:graphicFrame>
        <p:nvGraphicFramePr>
          <p:cNvPr id="30" name="표 29">
            <a:extLst>
              <a:ext uri="{FF2B5EF4-FFF2-40B4-BE49-F238E27FC236}">
                <a16:creationId xmlns:a16="http://schemas.microsoft.com/office/drawing/2014/main" id="{3844E5B8-2CDB-4742-AEE5-E311E6774A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3112312"/>
              </p:ext>
            </p:extLst>
          </p:nvPr>
        </p:nvGraphicFramePr>
        <p:xfrm>
          <a:off x="7526583" y="5265544"/>
          <a:ext cx="4412576" cy="9532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3144">
                  <a:extLst>
                    <a:ext uri="{9D8B030D-6E8A-4147-A177-3AD203B41FA5}">
                      <a16:colId xmlns:a16="http://schemas.microsoft.com/office/drawing/2014/main" val="380052484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623783542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1093719705"/>
                    </a:ext>
                  </a:extLst>
                </a:gridCol>
                <a:gridCol w="1103144">
                  <a:extLst>
                    <a:ext uri="{9D8B030D-6E8A-4147-A177-3AD203B41FA5}">
                      <a16:colId xmlns:a16="http://schemas.microsoft.com/office/drawing/2014/main" val="2164906655"/>
                    </a:ext>
                  </a:extLst>
                </a:gridCol>
              </a:tblGrid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MAC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SKB S/N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PCBA S/N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59662"/>
                  </a:ext>
                </a:extLst>
              </a:tr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1231231231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aa:bb:cc:dd:ee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Abcdefg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740243"/>
                  </a:ext>
                </a:extLst>
              </a:tr>
              <a:tr h="317738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/>
                        <a:t>1231231232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aa:bb:cc:dd:ed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dirty="0"/>
                        <a:t>~~~20190002</a:t>
                      </a:r>
                      <a:endParaRPr lang="ko-KR" alt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100" dirty="0" err="1"/>
                        <a:t>abcedfh</a:t>
                      </a:r>
                      <a:endParaRPr lang="ko-KR" alt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56815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99FB5331-9E8C-4B45-970A-85F764E26DE2}"/>
              </a:ext>
            </a:extLst>
          </p:cNvPr>
          <p:cNvSpPr txBox="1"/>
          <p:nvPr/>
        </p:nvSpPr>
        <p:spPr>
          <a:xfrm>
            <a:off x="3785514" y="4204515"/>
            <a:ext cx="826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Test NG</a:t>
            </a:r>
            <a:endParaRPr lang="ko-KR" altLang="en-US" sz="1400" dirty="0"/>
          </a:p>
        </p:txBody>
      </p:sp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E34B8E0F-9D0E-4F20-BC3B-B83DF204F635}"/>
              </a:ext>
            </a:extLst>
          </p:cNvPr>
          <p:cNvSpPr/>
          <p:nvPr/>
        </p:nvSpPr>
        <p:spPr>
          <a:xfrm>
            <a:off x="3088919" y="4682815"/>
            <a:ext cx="1393193" cy="3250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dirty="0"/>
              <a:t>STB</a:t>
            </a:r>
            <a:endParaRPr lang="ko-KR" altLang="en-US" sz="1200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C7BC1A37-A11D-409F-95AA-DAAA4F639147}"/>
              </a:ext>
            </a:extLst>
          </p:cNvPr>
          <p:cNvSpPr/>
          <p:nvPr/>
        </p:nvSpPr>
        <p:spPr>
          <a:xfrm>
            <a:off x="5175901" y="4683753"/>
            <a:ext cx="1526739" cy="3077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SKB S/N</a:t>
            </a:r>
            <a:endParaRPr lang="ko-KR" altLang="en-US" sz="1400" dirty="0"/>
          </a:p>
        </p:txBody>
      </p:sp>
      <p:cxnSp>
        <p:nvCxnSpPr>
          <p:cNvPr id="39" name="직선 화살표 연결선 38">
            <a:extLst>
              <a:ext uri="{FF2B5EF4-FFF2-40B4-BE49-F238E27FC236}">
                <a16:creationId xmlns:a16="http://schemas.microsoft.com/office/drawing/2014/main" id="{89DAAE48-C6DE-41AE-B8BD-2A3C2AD15C05}"/>
              </a:ext>
            </a:extLst>
          </p:cNvPr>
          <p:cNvCxnSpPr>
            <a:cxnSpLocks/>
          </p:cNvCxnSpPr>
          <p:nvPr/>
        </p:nvCxnSpPr>
        <p:spPr>
          <a:xfrm>
            <a:off x="4569887" y="4826960"/>
            <a:ext cx="5639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36C90113-37DC-4BDD-9B54-CFF3C5B76ECC}"/>
              </a:ext>
            </a:extLst>
          </p:cNvPr>
          <p:cNvSpPr txBox="1"/>
          <p:nvPr/>
        </p:nvSpPr>
        <p:spPr>
          <a:xfrm>
            <a:off x="4438648" y="5046752"/>
            <a:ext cx="30008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Remove SET Label.</a:t>
            </a:r>
          </a:p>
          <a:p>
            <a:r>
              <a:rPr lang="en-US" altLang="ko-KR" sz="1400" dirty="0"/>
              <a:t>And unpairing OEM S/N with SKB S/N from </a:t>
            </a:r>
            <a:r>
              <a:rPr lang="en-US" altLang="ko-KR" sz="1400" dirty="0" err="1"/>
              <a:t>db</a:t>
            </a:r>
            <a:endParaRPr lang="ko-KR" altLang="en-US" sz="1400" dirty="0"/>
          </a:p>
        </p:txBody>
      </p:sp>
      <p:cxnSp>
        <p:nvCxnSpPr>
          <p:cNvPr id="33" name="연결선: 꺾임 32">
            <a:extLst>
              <a:ext uri="{FF2B5EF4-FFF2-40B4-BE49-F238E27FC236}">
                <a16:creationId xmlns:a16="http://schemas.microsoft.com/office/drawing/2014/main" id="{9EACFA1B-25A6-406D-BFBC-963C9A8D9BA4}"/>
              </a:ext>
            </a:extLst>
          </p:cNvPr>
          <p:cNvCxnSpPr>
            <a:cxnSpLocks/>
          </p:cNvCxnSpPr>
          <p:nvPr/>
        </p:nvCxnSpPr>
        <p:spPr>
          <a:xfrm flipV="1">
            <a:off x="6744699" y="3286338"/>
            <a:ext cx="1733476" cy="1540622"/>
          </a:xfrm>
          <a:prstGeom prst="bentConnector3">
            <a:avLst>
              <a:gd name="adj1" fmla="val 100189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E350315-5E53-4C8D-BCEA-D51AB7B8FDA2}"/>
              </a:ext>
            </a:extLst>
          </p:cNvPr>
          <p:cNvSpPr txBox="1"/>
          <p:nvPr/>
        </p:nvSpPr>
        <p:spPr>
          <a:xfrm>
            <a:off x="7541358" y="4845330"/>
            <a:ext cx="20329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Use unpaired SKB S/N </a:t>
            </a:r>
          </a:p>
        </p:txBody>
      </p:sp>
      <p:cxnSp>
        <p:nvCxnSpPr>
          <p:cNvPr id="46" name="직선 화살표 연결선 45">
            <a:extLst>
              <a:ext uri="{FF2B5EF4-FFF2-40B4-BE49-F238E27FC236}">
                <a16:creationId xmlns:a16="http://schemas.microsoft.com/office/drawing/2014/main" id="{3DFD1FE8-DADB-4692-AAD8-701FEB62C2D0}"/>
              </a:ext>
            </a:extLst>
          </p:cNvPr>
          <p:cNvCxnSpPr>
            <a:cxnSpLocks/>
            <a:endCxn id="16" idx="0"/>
          </p:cNvCxnSpPr>
          <p:nvPr/>
        </p:nvCxnSpPr>
        <p:spPr>
          <a:xfrm>
            <a:off x="3785514" y="5055911"/>
            <a:ext cx="2" cy="951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9CE778D6-C7C5-4C90-A666-79EB1694B7F7}"/>
              </a:ext>
            </a:extLst>
          </p:cNvPr>
          <p:cNvSpPr txBox="1"/>
          <p:nvPr/>
        </p:nvSpPr>
        <p:spPr>
          <a:xfrm>
            <a:off x="12577" y="3409188"/>
            <a:ext cx="37030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Production - OEM S/N</a:t>
            </a:r>
          </a:p>
        </p:txBody>
      </p:sp>
      <p:cxnSp>
        <p:nvCxnSpPr>
          <p:cNvPr id="51" name="직선 화살표 연결선 50">
            <a:extLst>
              <a:ext uri="{FF2B5EF4-FFF2-40B4-BE49-F238E27FC236}">
                <a16:creationId xmlns:a16="http://schemas.microsoft.com/office/drawing/2014/main" id="{1810CD25-F814-4DCD-A504-C94ABFE21B2A}"/>
              </a:ext>
            </a:extLst>
          </p:cNvPr>
          <p:cNvCxnSpPr>
            <a:cxnSpLocks/>
          </p:cNvCxnSpPr>
          <p:nvPr/>
        </p:nvCxnSpPr>
        <p:spPr>
          <a:xfrm>
            <a:off x="594804" y="2415377"/>
            <a:ext cx="0" cy="354229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B7B97C99-0C77-46A5-9AD8-7ECA045A6F48}"/>
              </a:ext>
            </a:extLst>
          </p:cNvPr>
          <p:cNvSpPr/>
          <p:nvPr/>
        </p:nvSpPr>
        <p:spPr>
          <a:xfrm>
            <a:off x="1211358" y="1321356"/>
            <a:ext cx="49888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. Other SKB Manufacture manufacturing flow </a:t>
            </a:r>
            <a:endParaRPr lang="ko-KR" alt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E65035E-2E25-43C1-8961-B673A902CCA3}"/>
              </a:ext>
            </a:extLst>
          </p:cNvPr>
          <p:cNvSpPr txBox="1"/>
          <p:nvPr/>
        </p:nvSpPr>
        <p:spPr>
          <a:xfrm>
            <a:off x="1350713" y="5037558"/>
            <a:ext cx="30008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Attached the OEM S/N label</a:t>
            </a:r>
            <a:endParaRPr lang="ko-KR" altLang="en-US" sz="1400" dirty="0"/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4F352591-0AC4-4B75-B613-A64FFFC73895}"/>
              </a:ext>
            </a:extLst>
          </p:cNvPr>
          <p:cNvSpPr/>
          <p:nvPr/>
        </p:nvSpPr>
        <p:spPr>
          <a:xfrm>
            <a:off x="7818901" y="4543497"/>
            <a:ext cx="2032986" cy="30777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/>
              <a:t>SKB Temp Label Print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4237927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4B9B01-B081-4EC1-A092-780F0FE21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A589167-BC9D-410D-B5AB-B9B3831973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altLang="ko-KR" sz="8000" dirty="0"/>
              <a:t>EOD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44371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762</Words>
  <Application>Microsoft Office PowerPoint</Application>
  <PresentationFormat>와이드스크린</PresentationFormat>
  <Paragraphs>181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2" baseType="lpstr">
      <vt:lpstr>맑은 고딕</vt:lpstr>
      <vt:lpstr>Arial</vt:lpstr>
      <vt:lpstr>Office 테마</vt:lpstr>
      <vt:lpstr>SKB Serial number</vt:lpstr>
      <vt:lpstr>1. SKB Requirement</vt:lpstr>
      <vt:lpstr>2. Manufacturing process flow.</vt:lpstr>
      <vt:lpstr>3. Problems</vt:lpstr>
      <vt:lpstr>4. Suggest Manufacturing process flow</vt:lpstr>
      <vt:lpstr>5. Reference</vt:lpstr>
      <vt:lpstr>5. Reference</vt:lpstr>
      <vt:lpstr>5. Reference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SKB Serial number</dc:title>
  <dc:creator>Son Seunghwan</dc:creator>
  <cp:lastModifiedBy>Son Seunghwan</cp:lastModifiedBy>
  <cp:revision>46</cp:revision>
  <dcterms:created xsi:type="dcterms:W3CDTF">2019-06-24T08:31:01Z</dcterms:created>
  <dcterms:modified xsi:type="dcterms:W3CDTF">2019-06-26T08:00:15Z</dcterms:modified>
</cp:coreProperties>
</file>